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  <p:sldId id="266" r:id="rId12"/>
    <p:sldId id="267" r:id="rId13"/>
    <p:sldId id="269" r:id="rId14"/>
    <p:sldId id="268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12192000" cy="6858000"/>
  <p:notesSz cx="6865938" cy="9540875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fpremium01" initials="E" lastIdx="26" clrIdx="0">
    <p:extLst>
      <p:ext uri="{19B8F6BF-5375-455C-9EA6-DF929625EA0E}">
        <p15:presenceInfo xmlns:p15="http://schemas.microsoft.com/office/powerpoint/2012/main" userId="Efpremium01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67" autoAdjust="0"/>
    <p:restoredTop sz="86350" autoAdjust="0"/>
  </p:normalViewPr>
  <p:slideViewPr>
    <p:cSldViewPr snapToGrid="0">
      <p:cViewPr varScale="1">
        <p:scale>
          <a:sx n="80" d="100"/>
          <a:sy n="80" d="100"/>
        </p:scale>
        <p:origin x="114" y="228"/>
      </p:cViewPr>
      <p:guideLst/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</p:sldLst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3" d="100"/>
          <a:sy n="73" d="100"/>
        </p:scale>
        <p:origin x="3228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8.xml"/><Relationship Id="rId3" Type="http://schemas.openxmlformats.org/officeDocument/2006/relationships/slide" Target="slides/slide3.xml"/><Relationship Id="rId7" Type="http://schemas.openxmlformats.org/officeDocument/2006/relationships/slide" Target="slides/slide7.xml"/><Relationship Id="rId2" Type="http://schemas.openxmlformats.org/officeDocument/2006/relationships/slide" Target="slides/slide2.xml"/><Relationship Id="rId1" Type="http://schemas.openxmlformats.org/officeDocument/2006/relationships/slide" Target="slides/slide1.xml"/><Relationship Id="rId6" Type="http://schemas.openxmlformats.org/officeDocument/2006/relationships/slide" Target="slides/slide6.xml"/><Relationship Id="rId11" Type="http://schemas.openxmlformats.org/officeDocument/2006/relationships/slide" Target="slides/slide11.xml"/><Relationship Id="rId5" Type="http://schemas.openxmlformats.org/officeDocument/2006/relationships/slide" Target="slides/slide5.xml"/><Relationship Id="rId10" Type="http://schemas.openxmlformats.org/officeDocument/2006/relationships/slide" Target="slides/slide10.xml"/><Relationship Id="rId4" Type="http://schemas.openxmlformats.org/officeDocument/2006/relationships/slide" Target="slides/slide4.xml"/><Relationship Id="rId9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4975" cy="4778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9375" y="0"/>
            <a:ext cx="2974975" cy="4778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CB7977-6092-44F2-B05A-7C9056BA6378}" type="datetimeFigureOut">
              <a:rPr lang="fr-FR" smtClean="0"/>
              <a:t>15/09/2016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571500" y="1192213"/>
            <a:ext cx="5724525" cy="32210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7388" y="4591050"/>
            <a:ext cx="5492750" cy="37576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063038"/>
            <a:ext cx="2974975" cy="4778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9375" y="9063038"/>
            <a:ext cx="2974975" cy="4778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BD60B1-58E0-4CEF-884C-6C60E696CA0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08774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BD60B1-58E0-4CEF-884C-6C60E696CA05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749606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BD60B1-58E0-4CEF-884C-6C60E696CA05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8609363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BD60B1-58E0-4CEF-884C-6C60E696CA05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063460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BD60B1-58E0-4CEF-884C-6C60E696CA05}" type="slidenum">
              <a:rPr lang="fr-FR" smtClean="0"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373138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BD60B1-58E0-4CEF-884C-6C60E696CA05}" type="slidenum">
              <a:rPr lang="fr-FR" smtClean="0"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052741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BD60B1-58E0-4CEF-884C-6C60E696CA05}" type="slidenum">
              <a:rPr lang="fr-FR" smtClean="0"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90158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BD60B1-58E0-4CEF-884C-6C60E696CA05}" type="slidenum">
              <a:rPr lang="fr-FR" smtClean="0"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251919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BD60B1-58E0-4CEF-884C-6C60E696CA05}" type="slidenum">
              <a:rPr lang="fr-FR" smtClean="0"/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041488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/>
              <a:t>							</a:t>
            </a:r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r>
              <a:rPr lang="fr-FR" dirty="0"/>
              <a:t>																										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BD60B1-58E0-4CEF-884C-6C60E696CA05}" type="slidenum">
              <a:rPr lang="fr-FR" smtClean="0"/>
              <a:t>17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105684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BD60B1-58E0-4CEF-884C-6C60E696CA05}" type="slidenum">
              <a:rPr lang="fr-FR" smtClean="0"/>
              <a:t>18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837382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BD60B1-58E0-4CEF-884C-6C60E696CA05}" type="slidenum">
              <a:rPr lang="fr-FR" smtClean="0"/>
              <a:t>19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01875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BD60B1-58E0-4CEF-884C-6C60E696CA05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348922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BD60B1-58E0-4CEF-884C-6C60E696CA05}" type="slidenum">
              <a:rPr lang="fr-FR" smtClean="0"/>
              <a:t>20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772393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BD60B1-58E0-4CEF-884C-6C60E696CA05}" type="slidenum">
              <a:rPr lang="fr-FR" smtClean="0"/>
              <a:t>21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720348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BD60B1-58E0-4CEF-884C-6C60E696CA05}" type="slidenum">
              <a:rPr lang="fr-FR" smtClean="0"/>
              <a:t>22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90457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BD60B1-58E0-4CEF-884C-6C60E696CA05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0301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BD60B1-58E0-4CEF-884C-6C60E696CA05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19654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BD60B1-58E0-4CEF-884C-6C60E696CA05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28699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BD60B1-58E0-4CEF-884C-6C60E696CA05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62843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BD60B1-58E0-4CEF-884C-6C60E696CA05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442724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BD60B1-58E0-4CEF-884C-6C60E696CA05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582682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BD60B1-58E0-4CEF-884C-6C60E696CA05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7056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15/09/2016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55232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15/09/2016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5604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15/09/2016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1817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space réservé du texte 15"/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385763"/>
          </a:xfrm>
          <a:ln>
            <a:solidFill>
              <a:schemeClr val="tx1"/>
            </a:solidFill>
          </a:ln>
        </p:spPr>
        <p:txBody>
          <a:bodyPr anchor="b">
            <a:noAutofit/>
          </a:bodyPr>
          <a:lstStyle>
            <a:lvl1pPr marL="0" indent="0">
              <a:buNone/>
              <a:tabLst>
                <a:tab pos="8967788" algn="l"/>
              </a:tabLst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189248" y="130955"/>
            <a:ext cx="8164551" cy="671938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15/09/2016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  <p:sp>
        <p:nvSpPr>
          <p:cNvPr id="10" name="ZoneTexte 9"/>
          <p:cNvSpPr txBox="1"/>
          <p:nvPr userDrawn="1"/>
        </p:nvSpPr>
        <p:spPr>
          <a:xfrm>
            <a:off x="838200" y="161900"/>
            <a:ext cx="2072268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2800" dirty="0">
                <a:latin typeface="+mj-lt"/>
              </a:rPr>
              <a:t>Thématique</a:t>
            </a:r>
          </a:p>
        </p:txBody>
      </p:sp>
      <p:sp>
        <p:nvSpPr>
          <p:cNvPr id="16" name="Espace réservé du texte 15"/>
          <p:cNvSpPr>
            <a:spLocks noGrp="1"/>
          </p:cNvSpPr>
          <p:nvPr>
            <p:ph type="body" sz="quarter" idx="13"/>
          </p:nvPr>
        </p:nvSpPr>
        <p:spPr>
          <a:xfrm>
            <a:off x="936625" y="797002"/>
            <a:ext cx="623888" cy="385763"/>
          </a:xfrm>
          <a:ln>
            <a:noFill/>
          </a:ln>
        </p:spPr>
        <p:txBody>
          <a:bodyPr anchor="ctr">
            <a:no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17" name="Espace réservé du texte 15"/>
          <p:cNvSpPr>
            <a:spLocks noGrp="1"/>
          </p:cNvSpPr>
          <p:nvPr>
            <p:ph type="body" sz="quarter" idx="14"/>
          </p:nvPr>
        </p:nvSpPr>
        <p:spPr>
          <a:xfrm>
            <a:off x="1560513" y="794588"/>
            <a:ext cx="9793285" cy="385763"/>
          </a:xfrm>
          <a:ln>
            <a:noFill/>
          </a:ln>
        </p:spPr>
        <p:txBody>
          <a:bodyPr anchor="ctr">
            <a:no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9" name="ZoneTexte 8"/>
          <p:cNvSpPr txBox="1"/>
          <p:nvPr userDrawn="1"/>
        </p:nvSpPr>
        <p:spPr>
          <a:xfrm>
            <a:off x="2118731" y="1212551"/>
            <a:ext cx="1338147" cy="21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tIns="18000" rtlCol="0">
            <a:spAutoFit/>
          </a:bodyPr>
          <a:lstStyle/>
          <a:p>
            <a:r>
              <a:rPr lang="fr-FR" sz="1200" dirty="0"/>
              <a:t>Libellé question</a:t>
            </a:r>
          </a:p>
        </p:txBody>
      </p:sp>
    </p:spTree>
    <p:extLst>
      <p:ext uri="{BB962C8B-B14F-4D97-AF65-F5344CB8AC3E}">
        <p14:creationId xmlns:p14="http://schemas.microsoft.com/office/powerpoint/2010/main" val="3864128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15/09/2016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2853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15/09/2016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  <p:sp>
        <p:nvSpPr>
          <p:cNvPr id="19" name="Espace réservé du texte 15"/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385763"/>
          </a:xfrm>
          <a:ln>
            <a:solidFill>
              <a:schemeClr val="tx1"/>
            </a:solidFill>
          </a:ln>
        </p:spPr>
        <p:txBody>
          <a:bodyPr anchor="b">
            <a:noAutofit/>
          </a:bodyPr>
          <a:lstStyle>
            <a:lvl1pPr marL="0" indent="0">
              <a:buNone/>
              <a:tabLst>
                <a:tab pos="8967788" algn="l"/>
              </a:tabLst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20" name="Titre 1"/>
          <p:cNvSpPr>
            <a:spLocks noGrp="1"/>
          </p:cNvSpPr>
          <p:nvPr>
            <p:ph type="title"/>
          </p:nvPr>
        </p:nvSpPr>
        <p:spPr>
          <a:xfrm>
            <a:off x="3189248" y="130955"/>
            <a:ext cx="8164551" cy="671938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22" name="ZoneTexte 21"/>
          <p:cNvSpPr txBox="1"/>
          <p:nvPr userDrawn="1"/>
        </p:nvSpPr>
        <p:spPr>
          <a:xfrm>
            <a:off x="838200" y="165380"/>
            <a:ext cx="2072268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2800" dirty="0">
                <a:latin typeface="+mj-lt"/>
              </a:rPr>
              <a:t>Thématique</a:t>
            </a:r>
          </a:p>
        </p:txBody>
      </p:sp>
      <p:sp>
        <p:nvSpPr>
          <p:cNvPr id="23" name="Espace réservé du texte 15"/>
          <p:cNvSpPr>
            <a:spLocks noGrp="1"/>
          </p:cNvSpPr>
          <p:nvPr>
            <p:ph type="body" sz="quarter" idx="13"/>
          </p:nvPr>
        </p:nvSpPr>
        <p:spPr>
          <a:xfrm>
            <a:off x="936625" y="797002"/>
            <a:ext cx="623888" cy="385763"/>
          </a:xfrm>
          <a:ln>
            <a:noFill/>
          </a:ln>
        </p:spPr>
        <p:txBody>
          <a:bodyPr anchor="ctr">
            <a:no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24" name="Espace réservé du texte 15"/>
          <p:cNvSpPr>
            <a:spLocks noGrp="1"/>
          </p:cNvSpPr>
          <p:nvPr>
            <p:ph type="body" sz="quarter" idx="14"/>
          </p:nvPr>
        </p:nvSpPr>
        <p:spPr>
          <a:xfrm>
            <a:off x="1560513" y="794588"/>
            <a:ext cx="9793285" cy="385763"/>
          </a:xfrm>
        </p:spPr>
        <p:txBody>
          <a:bodyPr anchor="ctr">
            <a:no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25" name="ZoneTexte 24"/>
          <p:cNvSpPr txBox="1"/>
          <p:nvPr userDrawn="1"/>
        </p:nvSpPr>
        <p:spPr>
          <a:xfrm>
            <a:off x="2118731" y="1212551"/>
            <a:ext cx="1338147" cy="21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tIns="18000" rtlCol="0">
            <a:spAutoFit/>
          </a:bodyPr>
          <a:lstStyle/>
          <a:p>
            <a:r>
              <a:rPr lang="fr-FR" sz="1200" dirty="0"/>
              <a:t>Libellé question</a:t>
            </a:r>
          </a:p>
        </p:txBody>
      </p:sp>
    </p:spTree>
    <p:extLst>
      <p:ext uri="{BB962C8B-B14F-4D97-AF65-F5344CB8AC3E}">
        <p14:creationId xmlns:p14="http://schemas.microsoft.com/office/powerpoint/2010/main" val="4133715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15/09/2016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30949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15/09/2016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3662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15/09/2016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5029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15/09/2016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41391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15/09/2016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7818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264767"/>
            <a:ext cx="10515600" cy="671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A35DB-508C-4AF7-BD84-75D769740F61}" type="datetimeFigureOut">
              <a:rPr lang="fr-FR" smtClean="0"/>
              <a:t>15/09/2016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3718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Niveau 1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QCM</a:t>
            </a:r>
          </a:p>
          <a:p>
            <a:r>
              <a:rPr lang="fr-FR" i="1" dirty="0"/>
              <a:t>Les bonnes réponses sont soulignées</a:t>
            </a:r>
          </a:p>
        </p:txBody>
      </p:sp>
    </p:spTree>
    <p:extLst>
      <p:ext uri="{BB962C8B-B14F-4D97-AF65-F5344CB8AC3E}">
        <p14:creationId xmlns:p14="http://schemas.microsoft.com/office/powerpoint/2010/main" val="24588222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Pour déplacer le courrier sélectionné dans le dossier courrier, on peut :	6/7</a:t>
            </a:r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 courrier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Q9</a:t>
            </a: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Classer des courriers</a:t>
            </a:r>
          </a:p>
        </p:txBody>
      </p:sp>
      <p:graphicFrame>
        <p:nvGraphicFramePr>
          <p:cNvPr id="11" name="Tableau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8701895"/>
              </p:ext>
            </p:extLst>
          </p:nvPr>
        </p:nvGraphicFramePr>
        <p:xfrm>
          <a:off x="390293" y="2132041"/>
          <a:ext cx="5863141" cy="38276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93811">
                  <a:extLst>
                    <a:ext uri="{9D8B030D-6E8A-4147-A177-3AD203B41FA5}">
                      <a16:colId xmlns:a16="http://schemas.microsoft.com/office/drawing/2014/main" val="1754014930"/>
                    </a:ext>
                  </a:extLst>
                </a:gridCol>
                <a:gridCol w="503440">
                  <a:extLst>
                    <a:ext uri="{9D8B030D-6E8A-4147-A177-3AD203B41FA5}">
                      <a16:colId xmlns:a16="http://schemas.microsoft.com/office/drawing/2014/main" val="2340565188"/>
                    </a:ext>
                  </a:extLst>
                </a:gridCol>
                <a:gridCol w="465890">
                  <a:extLst>
                    <a:ext uri="{9D8B030D-6E8A-4147-A177-3AD203B41FA5}">
                      <a16:colId xmlns:a16="http://schemas.microsoft.com/office/drawing/2014/main" val="599612290"/>
                    </a:ext>
                  </a:extLst>
                </a:gridCol>
              </a:tblGrid>
              <a:tr h="634660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</a:rPr>
                        <a:t>Vrai</a:t>
                      </a:r>
                    </a:p>
                  </a:txBody>
                  <a:tcPr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</a:rPr>
                        <a:t>Faux</a:t>
                      </a:r>
                    </a:p>
                  </a:txBody>
                  <a:tcPr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08837"/>
                  </a:ext>
                </a:extLst>
              </a:tr>
              <a:tr h="798246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</a:rPr>
                        <a:t>Faire glisser le courrier vers le dossier Congés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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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3589587"/>
                  </a:ext>
                </a:extLst>
              </a:tr>
              <a:tr h="798246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</a:rPr>
                        <a:t>Onglet Dossiers / Actions / Déplacer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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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9751232"/>
                  </a:ext>
                </a:extLst>
              </a:tr>
              <a:tr h="798246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</a:rPr>
                        <a:t>Onglet Affichage / Disposition / Déplacer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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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4846362"/>
                  </a:ext>
                </a:extLst>
              </a:tr>
              <a:tr h="798246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</a:rPr>
                        <a:t>Onglet Accueil / Déplacer / choisir le dossier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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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7895928"/>
                  </a:ext>
                </a:extLst>
              </a:tr>
            </a:tbl>
          </a:graphicData>
        </a:graphic>
      </p:graphicFrame>
      <p:pic>
        <p:nvPicPr>
          <p:cNvPr id="10" name="Imag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62585" y="2486851"/>
            <a:ext cx="5600000" cy="2961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56811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Lorsque l'on supprime les courriers sélectionnés  :	7/7</a:t>
            </a:r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 courrier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Q10</a:t>
            </a: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Supprimer un courrier</a:t>
            </a:r>
          </a:p>
        </p:txBody>
      </p:sp>
      <p:graphicFrame>
        <p:nvGraphicFramePr>
          <p:cNvPr id="12" name="Tableau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8577314"/>
              </p:ext>
            </p:extLst>
          </p:nvPr>
        </p:nvGraphicFramePr>
        <p:xfrm>
          <a:off x="1658937" y="2325161"/>
          <a:ext cx="9694860" cy="37002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54136">
                  <a:extLst>
                    <a:ext uri="{9D8B030D-6E8A-4147-A177-3AD203B41FA5}">
                      <a16:colId xmlns:a16="http://schemas.microsoft.com/office/drawing/2014/main" val="1754014930"/>
                    </a:ext>
                  </a:extLst>
                </a:gridCol>
                <a:gridCol w="770362">
                  <a:extLst>
                    <a:ext uri="{9D8B030D-6E8A-4147-A177-3AD203B41FA5}">
                      <a16:colId xmlns:a16="http://schemas.microsoft.com/office/drawing/2014/main" val="2340565188"/>
                    </a:ext>
                  </a:extLst>
                </a:gridCol>
                <a:gridCol w="770362">
                  <a:extLst>
                    <a:ext uri="{9D8B030D-6E8A-4147-A177-3AD203B41FA5}">
                      <a16:colId xmlns:a16="http://schemas.microsoft.com/office/drawing/2014/main" val="599612290"/>
                    </a:ext>
                  </a:extLst>
                </a:gridCol>
              </a:tblGrid>
              <a:tr h="507249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</a:rPr>
                        <a:t>Vrai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</a:rPr>
                        <a:t>Faux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08837"/>
                  </a:ext>
                </a:extLst>
              </a:tr>
              <a:tr h="798246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</a:rPr>
                        <a:t>Le courrier disparaît</a:t>
                      </a:r>
                      <a:r>
                        <a:rPr lang="fr-FR" sz="2000" b="0" baseline="0" dirty="0">
                          <a:solidFill>
                            <a:schemeClr val="tx1"/>
                          </a:solidFill>
                        </a:rPr>
                        <a:t> du dossier actif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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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3589587"/>
                  </a:ext>
                </a:extLst>
              </a:tr>
              <a:tr h="798246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</a:rPr>
                        <a:t>Le courrier est stocké dans un dossier prévu à cet effet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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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7895928"/>
                  </a:ext>
                </a:extLst>
              </a:tr>
              <a:tr h="798246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</a:rPr>
                        <a:t>Le courrier est définitivement supprimé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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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4005636"/>
                  </a:ext>
                </a:extLst>
              </a:tr>
              <a:tr h="798246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</a:rPr>
                        <a:t>Outlook demande confirmation de la suppression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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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06362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549060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Pour créer un contact, on peut :	1/4</a:t>
            </a:r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Les contacts / personnes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Q11</a:t>
            </a: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Créer un contact</a:t>
            </a:r>
          </a:p>
        </p:txBody>
      </p:sp>
      <p:graphicFrame>
        <p:nvGraphicFramePr>
          <p:cNvPr id="10" name="Tableau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4398536"/>
              </p:ext>
            </p:extLst>
          </p:nvPr>
        </p:nvGraphicFramePr>
        <p:xfrm>
          <a:off x="1658937" y="2325161"/>
          <a:ext cx="9694860" cy="37002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54136">
                  <a:extLst>
                    <a:ext uri="{9D8B030D-6E8A-4147-A177-3AD203B41FA5}">
                      <a16:colId xmlns:a16="http://schemas.microsoft.com/office/drawing/2014/main" val="1754014930"/>
                    </a:ext>
                  </a:extLst>
                </a:gridCol>
                <a:gridCol w="770362">
                  <a:extLst>
                    <a:ext uri="{9D8B030D-6E8A-4147-A177-3AD203B41FA5}">
                      <a16:colId xmlns:a16="http://schemas.microsoft.com/office/drawing/2014/main" val="2340565188"/>
                    </a:ext>
                  </a:extLst>
                </a:gridCol>
                <a:gridCol w="770362">
                  <a:extLst>
                    <a:ext uri="{9D8B030D-6E8A-4147-A177-3AD203B41FA5}">
                      <a16:colId xmlns:a16="http://schemas.microsoft.com/office/drawing/2014/main" val="599612290"/>
                    </a:ext>
                  </a:extLst>
                </a:gridCol>
              </a:tblGrid>
              <a:tr h="507249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</a:rPr>
                        <a:t>Vrai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</a:rPr>
                        <a:t>Faux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08837"/>
                  </a:ext>
                </a:extLst>
              </a:tr>
              <a:tr h="798246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</a:rPr>
                        <a:t>Cliquer droit sur l'adresse d'un expéditeur et choisir "Ajouter aux contacts"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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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3589587"/>
                  </a:ext>
                </a:extLst>
              </a:tr>
              <a:tr h="798246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</a:rPr>
                        <a:t>Activer l'onglet Dossier / Nouveau contact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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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7895928"/>
                  </a:ext>
                </a:extLst>
              </a:tr>
              <a:tr h="798246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</a:rPr>
                        <a:t>Onglet</a:t>
                      </a:r>
                      <a:r>
                        <a:rPr lang="fr-FR" sz="2000" b="0" baseline="0" dirty="0">
                          <a:solidFill>
                            <a:schemeClr val="tx1"/>
                          </a:solidFill>
                        </a:rPr>
                        <a:t> Accueil / Nouveau contact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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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4005636"/>
                  </a:ext>
                </a:extLst>
              </a:tr>
              <a:tr h="798246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</a:rPr>
                        <a:t>Après la saisie d'un premier contact, Onglet Contact / Enregistrer et nouveau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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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06362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70305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/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527526"/>
          </a:xfrm>
        </p:spPr>
        <p:txBody>
          <a:bodyPr/>
          <a:lstStyle/>
          <a:p>
            <a:r>
              <a:rPr lang="fr-FR" dirty="0"/>
              <a:t>Pour envoyer un courrier à un des contacts :	2/4</a:t>
            </a:r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Les contacts / personnes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Q12</a:t>
            </a: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Utiliser les contacts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98693" y="2411940"/>
            <a:ext cx="5704762" cy="2257143"/>
          </a:xfrm>
          <a:prstGeom prst="rect">
            <a:avLst/>
          </a:prstGeom>
        </p:spPr>
      </p:pic>
      <p:graphicFrame>
        <p:nvGraphicFramePr>
          <p:cNvPr id="10" name="Tableau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8282032"/>
              </p:ext>
            </p:extLst>
          </p:nvPr>
        </p:nvGraphicFramePr>
        <p:xfrm>
          <a:off x="363615" y="2195745"/>
          <a:ext cx="5651265" cy="38276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99761">
                  <a:extLst>
                    <a:ext uri="{9D8B030D-6E8A-4147-A177-3AD203B41FA5}">
                      <a16:colId xmlns:a16="http://schemas.microsoft.com/office/drawing/2014/main" val="1754014930"/>
                    </a:ext>
                  </a:extLst>
                </a:gridCol>
                <a:gridCol w="375752">
                  <a:extLst>
                    <a:ext uri="{9D8B030D-6E8A-4147-A177-3AD203B41FA5}">
                      <a16:colId xmlns:a16="http://schemas.microsoft.com/office/drawing/2014/main" val="2340565188"/>
                    </a:ext>
                  </a:extLst>
                </a:gridCol>
                <a:gridCol w="375752">
                  <a:extLst>
                    <a:ext uri="{9D8B030D-6E8A-4147-A177-3AD203B41FA5}">
                      <a16:colId xmlns:a16="http://schemas.microsoft.com/office/drawing/2014/main" val="599612290"/>
                    </a:ext>
                  </a:extLst>
                </a:gridCol>
              </a:tblGrid>
              <a:tr h="634660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</a:rPr>
                        <a:t>Vrai</a:t>
                      </a:r>
                    </a:p>
                  </a:txBody>
                  <a:tcPr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</a:rPr>
                        <a:t>Faux</a:t>
                      </a:r>
                    </a:p>
                  </a:txBody>
                  <a:tcPr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08837"/>
                  </a:ext>
                </a:extLst>
              </a:tr>
              <a:tr h="798246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</a:rPr>
                        <a:t>Il faut absolument revenir à l'écran Courrier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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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3589587"/>
                  </a:ext>
                </a:extLst>
              </a:tr>
              <a:tr h="798246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</a:rPr>
                        <a:t>Dans un nouveau courrier on peut accéder au contact à l'aide du bouton A…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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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4846362"/>
                  </a:ext>
                </a:extLst>
              </a:tr>
              <a:tr h="798246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</a:rPr>
                        <a:t>Sur l'onglet Accueil des contacts on peut utiliser le bouton "Message électronique"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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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7895928"/>
                  </a:ext>
                </a:extLst>
              </a:tr>
              <a:tr h="798246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</a:rPr>
                        <a:t>Cliquer droit sur la fiche du contact / Message électronique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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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40056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69231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/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419699"/>
          </a:xfrm>
        </p:spPr>
        <p:txBody>
          <a:bodyPr/>
          <a:lstStyle/>
          <a:p>
            <a:r>
              <a:rPr lang="fr-FR" dirty="0"/>
              <a:t>Lorsque l'on supprime un contact :	3/4</a:t>
            </a:r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Les contacts / personnes</a:t>
            </a:r>
          </a:p>
        </p:txBody>
      </p:sp>
      <p:sp>
        <p:nvSpPr>
          <p:cNvPr id="8" name="Espace réservé du contenu 7"/>
          <p:cNvSpPr>
            <a:spLocks noGrp="1"/>
          </p:cNvSpPr>
          <p:nvPr>
            <p:ph idx="1"/>
          </p:nvPr>
        </p:nvSpPr>
        <p:spPr>
          <a:xfrm>
            <a:off x="936624" y="2331683"/>
            <a:ext cx="10417173" cy="3666594"/>
          </a:xfrm>
        </p:spPr>
        <p:txBody>
          <a:bodyPr>
            <a:normAutofit/>
          </a:bodyPr>
          <a:lstStyle/>
          <a:p>
            <a:r>
              <a:rPr lang="fr-FR" sz="2000" dirty="0"/>
              <a:t>Il va dans la corbeille (éléments supprimés)</a:t>
            </a:r>
            <a:br>
              <a:rPr lang="fr-FR" sz="2000" dirty="0"/>
            </a:br>
            <a:endParaRPr lang="fr-FR" sz="2000" dirty="0"/>
          </a:p>
          <a:p>
            <a:r>
              <a:rPr lang="fr-FR" sz="2000" dirty="0"/>
              <a:t>Les courriers de ce contact sont supprimés</a:t>
            </a:r>
            <a:br>
              <a:rPr lang="fr-FR" sz="2000" dirty="0"/>
            </a:br>
            <a:endParaRPr lang="fr-FR" sz="2000" dirty="0"/>
          </a:p>
          <a:p>
            <a:r>
              <a:rPr lang="fr-FR" sz="2000" u="sng" dirty="0"/>
              <a:t>Il disparait de la liste sans message Outlook</a:t>
            </a:r>
            <a:br>
              <a:rPr lang="fr-FR" sz="2000" u="sng" dirty="0"/>
            </a:br>
            <a:br>
              <a:rPr lang="fr-FR" sz="2000" dirty="0"/>
            </a:br>
            <a:endParaRPr lang="fr-FR" sz="2000" dirty="0"/>
          </a:p>
          <a:p>
            <a:r>
              <a:rPr lang="fr-FR" sz="2000" dirty="0"/>
              <a:t>Il disparaît de Outlook après un message de confirmation de la suppression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Q13</a:t>
            </a: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Nettoyer les contacts</a:t>
            </a:r>
          </a:p>
        </p:txBody>
      </p:sp>
    </p:spTree>
    <p:extLst>
      <p:ext uri="{BB962C8B-B14F-4D97-AF65-F5344CB8AC3E}">
        <p14:creationId xmlns:p14="http://schemas.microsoft.com/office/powerpoint/2010/main" val="3563685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Pour créer une liste de distribution / groupe de contacts :	4/4</a:t>
            </a:r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Les contacts / personnes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Q14</a:t>
            </a: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Utiliser une liste de contacts / groupe de destinataires</a:t>
            </a: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763" y="2666368"/>
            <a:ext cx="4980952" cy="2885714"/>
          </a:xfrm>
          <a:prstGeom prst="rect">
            <a:avLst/>
          </a:prstGeom>
        </p:spPr>
      </p:pic>
      <p:graphicFrame>
        <p:nvGraphicFramePr>
          <p:cNvPr id="13" name="Tableau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0835282"/>
              </p:ext>
            </p:extLst>
          </p:nvPr>
        </p:nvGraphicFramePr>
        <p:xfrm>
          <a:off x="5430645" y="2053982"/>
          <a:ext cx="6501161" cy="46258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32087">
                  <a:extLst>
                    <a:ext uri="{9D8B030D-6E8A-4147-A177-3AD203B41FA5}">
                      <a16:colId xmlns:a16="http://schemas.microsoft.com/office/drawing/2014/main" val="1754014930"/>
                    </a:ext>
                  </a:extLst>
                </a:gridCol>
                <a:gridCol w="334537">
                  <a:extLst>
                    <a:ext uri="{9D8B030D-6E8A-4147-A177-3AD203B41FA5}">
                      <a16:colId xmlns:a16="http://schemas.microsoft.com/office/drawing/2014/main" val="2340565188"/>
                    </a:ext>
                  </a:extLst>
                </a:gridCol>
                <a:gridCol w="334537">
                  <a:extLst>
                    <a:ext uri="{9D8B030D-6E8A-4147-A177-3AD203B41FA5}">
                      <a16:colId xmlns:a16="http://schemas.microsoft.com/office/drawing/2014/main" val="599612290"/>
                    </a:ext>
                  </a:extLst>
                </a:gridCol>
              </a:tblGrid>
              <a:tr h="634660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</a:rPr>
                        <a:t>Vrai</a:t>
                      </a:r>
                    </a:p>
                  </a:txBody>
                  <a:tcPr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</a:rPr>
                        <a:t>Faux</a:t>
                      </a:r>
                    </a:p>
                  </a:txBody>
                  <a:tcPr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08837"/>
                  </a:ext>
                </a:extLst>
              </a:tr>
              <a:tr h="798246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</a:rPr>
                        <a:t>La liste ne peut comporter que des contacts du carnet d'adresse personnel (pas de la liste de l'entreprise)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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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3589587"/>
                  </a:ext>
                </a:extLst>
              </a:tr>
              <a:tr h="798246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</a:rPr>
                        <a:t>La liste devient une nouvelle entrée du carnet d'adresse avec un pictogramme différent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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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4846362"/>
                  </a:ext>
                </a:extLst>
              </a:tr>
              <a:tr h="798246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</a:rPr>
                        <a:t>Lorsque l'on utilise cette liste comme destinataire d'un courrier il est possible de voir le détail de la liste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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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7895928"/>
                  </a:ext>
                </a:extLst>
              </a:tr>
              <a:tr h="798246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</a:rPr>
                        <a:t>Outlook génère une nouvelle adresse mail générique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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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4005636"/>
                  </a:ext>
                </a:extLst>
              </a:tr>
              <a:tr h="798246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</a:rPr>
                        <a:t>On peut intégrer</a:t>
                      </a:r>
                      <a:r>
                        <a:rPr lang="fr-FR" sz="2000" b="0" baseline="0" dirty="0">
                          <a:solidFill>
                            <a:schemeClr val="tx1"/>
                          </a:solidFill>
                        </a:rPr>
                        <a:t> un contact non encore enregistré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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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21019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05471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/>
          <p:cNvSpPr>
            <a:spLocks noGrp="1"/>
          </p:cNvSpPr>
          <p:nvPr>
            <p:ph type="body" sz="quarter" idx="15"/>
          </p:nvPr>
        </p:nvSpPr>
        <p:spPr>
          <a:xfrm>
            <a:off x="1125415" y="1424285"/>
            <a:ext cx="9917723" cy="398926"/>
          </a:xfrm>
        </p:spPr>
        <p:txBody>
          <a:bodyPr/>
          <a:lstStyle/>
          <a:p>
            <a:r>
              <a:rPr lang="fr-FR" dirty="0"/>
              <a:t> Pour créer un nouveau rendez-vous, il est possible de :	1/7</a:t>
            </a:r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 calendrier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Q15</a:t>
            </a: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>
              <a:tabLst>
                <a:tab pos="9232900" algn="l"/>
              </a:tabLst>
            </a:pPr>
            <a:r>
              <a:rPr lang="fr-FR" dirty="0"/>
              <a:t>Créer un rendez-vous	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125415" y="2706571"/>
            <a:ext cx="7714785" cy="315897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000" dirty="0">
                <a:sym typeface="Wingdings 2" panose="05020102010507070707" pitchFamily="18" charset="2"/>
              </a:rPr>
              <a:t> Double-cliquer sur l'heure et la date du rendez-vous</a:t>
            </a:r>
          </a:p>
          <a:p>
            <a:pPr marL="0" indent="0">
              <a:buNone/>
            </a:pPr>
            <a:endParaRPr lang="fr-FR" sz="2000" dirty="0">
              <a:sym typeface="Wingdings 2" panose="05020102010507070707" pitchFamily="18" charset="2"/>
            </a:endParaRPr>
          </a:p>
          <a:p>
            <a:pPr>
              <a:buFont typeface="Wingdings 2" panose="05020102010507070707" pitchFamily="18" charset="2"/>
              <a:buChar char="S"/>
            </a:pPr>
            <a:r>
              <a:rPr lang="fr-FR" sz="2000" dirty="0">
                <a:sym typeface="Wingdings 2" panose="05020102010507070707" pitchFamily="18" charset="2"/>
              </a:rPr>
              <a:t>Onglet Accueil (courrier) / Nouveaux éléments / Rendez-vous</a:t>
            </a:r>
          </a:p>
          <a:p>
            <a:pPr>
              <a:buFont typeface="Wingdings 2" panose="05020102010507070707" pitchFamily="18" charset="2"/>
              <a:buChar char="S"/>
            </a:pPr>
            <a:endParaRPr lang="fr-FR" sz="2000" dirty="0">
              <a:sym typeface="Wingdings 2" panose="05020102010507070707" pitchFamily="18" charset="2"/>
            </a:endParaRPr>
          </a:p>
          <a:p>
            <a:pPr>
              <a:buFont typeface="Wingdings 2" panose="05020102010507070707" pitchFamily="18" charset="2"/>
              <a:buChar char="S"/>
            </a:pPr>
            <a:r>
              <a:rPr lang="fr-FR" sz="2000" dirty="0">
                <a:sym typeface="Wingdings 2" panose="05020102010507070707" pitchFamily="18" charset="2"/>
              </a:rPr>
              <a:t> Onglet Accueil (calendrier) / Nouveau rendez-vous</a:t>
            </a:r>
          </a:p>
          <a:p>
            <a:pPr>
              <a:buFont typeface="Wingdings 2" panose="05020102010507070707" pitchFamily="18" charset="2"/>
              <a:buChar char="S"/>
            </a:pPr>
            <a:endParaRPr lang="fr-FR" sz="2000" dirty="0">
              <a:sym typeface="Wingdings 2" panose="05020102010507070707" pitchFamily="18" charset="2"/>
            </a:endParaRPr>
          </a:p>
          <a:p>
            <a:pPr marL="0" indent="0">
              <a:buNone/>
            </a:pPr>
            <a:r>
              <a:rPr lang="fr-FR" sz="2000" dirty="0">
                <a:sym typeface="Wingdings 2" panose="05020102010507070707" pitchFamily="18" charset="2"/>
              </a:rPr>
              <a:t> Onglet Dossier / Nouveau / Nouveau rendez-vous</a:t>
            </a: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32859995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Lorsqu'un rendez-vous se répète régulièrement, il faut  :	2/7</a:t>
            </a:r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 calendrier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40975" y="2255842"/>
            <a:ext cx="5138854" cy="3398964"/>
          </a:xfrm>
        </p:spPr>
        <p:txBody>
          <a:bodyPr>
            <a:normAutofit/>
          </a:bodyPr>
          <a:lstStyle/>
          <a:p>
            <a:r>
              <a:rPr lang="fr-FR" sz="2000" dirty="0"/>
              <a:t>Faire un copier / coller du premier rendez-vous</a:t>
            </a:r>
            <a:br>
              <a:rPr lang="fr-FR" sz="2000" dirty="0"/>
            </a:br>
            <a:endParaRPr lang="fr-FR" sz="2000" dirty="0"/>
          </a:p>
          <a:p>
            <a:r>
              <a:rPr lang="fr-FR" sz="2000" dirty="0"/>
              <a:t>Saisir les différentes dates des rendez-vous dans le champ date de la fenêtre de création</a:t>
            </a:r>
            <a:br>
              <a:rPr lang="fr-FR" sz="2000" dirty="0"/>
            </a:br>
            <a:endParaRPr lang="fr-FR" sz="2000" dirty="0"/>
          </a:p>
          <a:p>
            <a:r>
              <a:rPr lang="fr-FR" sz="2000" u="sng" dirty="0"/>
              <a:t>Dans la fenêtre de création de rendez-vous, cliquer sur le bouton périodicité</a:t>
            </a:r>
            <a:br>
              <a:rPr lang="fr-FR" sz="2000" dirty="0"/>
            </a:br>
            <a:endParaRPr lang="fr-FR" sz="2000" dirty="0"/>
          </a:p>
          <a:p>
            <a:r>
              <a:rPr lang="fr-FR" sz="2000" dirty="0"/>
              <a:t>Créer les différents rendez-vous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Q16</a:t>
            </a: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Créer une répétition de rendez-vous</a:t>
            </a:r>
          </a:p>
        </p:txBody>
      </p:sp>
      <p:sp>
        <p:nvSpPr>
          <p:cNvPr id="22" name="Espace réservé du contenu 7"/>
          <p:cNvSpPr txBox="1">
            <a:spLocks/>
          </p:cNvSpPr>
          <p:nvPr/>
        </p:nvSpPr>
        <p:spPr>
          <a:xfrm>
            <a:off x="802230" y="2226753"/>
            <a:ext cx="5077599" cy="37603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2000" dirty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13098" y="2226753"/>
            <a:ext cx="5742857" cy="345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02513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/>
          <p:cNvSpPr>
            <a:spLocks noGrp="1"/>
          </p:cNvSpPr>
          <p:nvPr>
            <p:ph type="body" sz="quarter" idx="15"/>
          </p:nvPr>
        </p:nvSpPr>
        <p:spPr>
          <a:xfrm>
            <a:off x="1125415" y="1424285"/>
            <a:ext cx="9917723" cy="419699"/>
          </a:xfrm>
        </p:spPr>
        <p:txBody>
          <a:bodyPr/>
          <a:lstStyle/>
          <a:p>
            <a:r>
              <a:rPr lang="fr-FR" dirty="0"/>
              <a:t>Un rendez-vous périodique est créé, il est possible de :	3/7</a:t>
            </a:r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 calendrier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Q17</a:t>
            </a: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Gérer les rendez-vous périodiques </a:t>
            </a:r>
          </a:p>
        </p:txBody>
      </p:sp>
      <p:sp>
        <p:nvSpPr>
          <p:cNvPr id="21" name="Espace réservé du contenu 7"/>
          <p:cNvSpPr txBox="1">
            <a:spLocks/>
          </p:cNvSpPr>
          <p:nvPr/>
        </p:nvSpPr>
        <p:spPr>
          <a:xfrm>
            <a:off x="936625" y="2331683"/>
            <a:ext cx="5397268" cy="3666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/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3610698"/>
              </p:ext>
            </p:extLst>
          </p:nvPr>
        </p:nvGraphicFramePr>
        <p:xfrm>
          <a:off x="5430645" y="2053982"/>
          <a:ext cx="6501161" cy="38276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32087">
                  <a:extLst>
                    <a:ext uri="{9D8B030D-6E8A-4147-A177-3AD203B41FA5}">
                      <a16:colId xmlns:a16="http://schemas.microsoft.com/office/drawing/2014/main" val="1754014930"/>
                    </a:ext>
                  </a:extLst>
                </a:gridCol>
                <a:gridCol w="334537">
                  <a:extLst>
                    <a:ext uri="{9D8B030D-6E8A-4147-A177-3AD203B41FA5}">
                      <a16:colId xmlns:a16="http://schemas.microsoft.com/office/drawing/2014/main" val="2340565188"/>
                    </a:ext>
                  </a:extLst>
                </a:gridCol>
                <a:gridCol w="334537">
                  <a:extLst>
                    <a:ext uri="{9D8B030D-6E8A-4147-A177-3AD203B41FA5}">
                      <a16:colId xmlns:a16="http://schemas.microsoft.com/office/drawing/2014/main" val="599612290"/>
                    </a:ext>
                  </a:extLst>
                </a:gridCol>
              </a:tblGrid>
              <a:tr h="634660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</a:rPr>
                        <a:t>Vrai</a:t>
                      </a:r>
                    </a:p>
                  </a:txBody>
                  <a:tcPr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</a:rPr>
                        <a:t>Faux</a:t>
                      </a:r>
                    </a:p>
                  </a:txBody>
                  <a:tcPr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08837"/>
                  </a:ext>
                </a:extLst>
              </a:tr>
              <a:tr h="798246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</a:rPr>
                        <a:t>De modifier le jour de tous les rendez-vous par un cliquer / glisser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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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3589587"/>
                  </a:ext>
                </a:extLst>
              </a:tr>
              <a:tr h="798246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</a:rPr>
                        <a:t>De modifier le jour d'un rendez-vous par un cliquer / glisser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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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4846362"/>
                  </a:ext>
                </a:extLst>
              </a:tr>
              <a:tr h="798246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</a:rPr>
                        <a:t>De supprimer un seul rendez-vous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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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7895928"/>
                  </a:ext>
                </a:extLst>
              </a:tr>
              <a:tr h="798246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</a:rPr>
                        <a:t>De tenir compte automatiquement des jours fériés pour créer un rendez-vous périodique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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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4005636"/>
                  </a:ext>
                </a:extLst>
              </a:tr>
            </a:tbl>
          </a:graphicData>
        </a:graphic>
      </p:graphicFrame>
      <p:pic>
        <p:nvPicPr>
          <p:cNvPr id="2" name="Imag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6616" y="2436408"/>
            <a:ext cx="4190476" cy="345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29655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/>
          <p:cNvSpPr>
            <a:spLocks noGrp="1"/>
          </p:cNvSpPr>
          <p:nvPr>
            <p:ph type="body" sz="quarter" idx="15"/>
          </p:nvPr>
        </p:nvSpPr>
        <p:spPr>
          <a:xfrm>
            <a:off x="1125415" y="1424285"/>
            <a:ext cx="9917723" cy="419699"/>
          </a:xfrm>
        </p:spPr>
        <p:txBody>
          <a:bodyPr/>
          <a:lstStyle/>
          <a:p>
            <a:r>
              <a:rPr lang="fr-FR" dirty="0"/>
              <a:t>Il est possible d'afficher le calendrier par :	4/7</a:t>
            </a:r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 calendrier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Q18</a:t>
            </a: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Afficher le calendrier</a:t>
            </a:r>
          </a:p>
        </p:txBody>
      </p:sp>
      <p:sp>
        <p:nvSpPr>
          <p:cNvPr id="21" name="Espace réservé du contenu 7"/>
          <p:cNvSpPr txBox="1">
            <a:spLocks/>
          </p:cNvSpPr>
          <p:nvPr/>
        </p:nvSpPr>
        <p:spPr>
          <a:xfrm>
            <a:off x="936625" y="2331683"/>
            <a:ext cx="5397268" cy="3666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/>
          </a:p>
        </p:txBody>
      </p:sp>
      <p:sp>
        <p:nvSpPr>
          <p:cNvPr id="10" name="Espace réservé du contenu 7"/>
          <p:cNvSpPr txBox="1">
            <a:spLocks/>
          </p:cNvSpPr>
          <p:nvPr/>
        </p:nvSpPr>
        <p:spPr>
          <a:xfrm>
            <a:off x="4972786" y="2352650"/>
            <a:ext cx="5077599" cy="37603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 2" panose="05020102010507070707" pitchFamily="18" charset="2"/>
              <a:buChar char="S"/>
            </a:pPr>
            <a:r>
              <a:rPr lang="fr-FR" sz="2000" dirty="0">
                <a:sym typeface="Wingdings 2" panose="05020102010507070707" pitchFamily="18" charset="2"/>
              </a:rPr>
              <a:t> Jour</a:t>
            </a:r>
            <a:br>
              <a:rPr lang="fr-FR" sz="2000" dirty="0">
                <a:sym typeface="Wingdings 2" panose="05020102010507070707" pitchFamily="18" charset="2"/>
              </a:rPr>
            </a:br>
            <a:endParaRPr lang="fr-FR" sz="2000" dirty="0">
              <a:sym typeface="Wingdings 2" panose="05020102010507070707" pitchFamily="18" charset="2"/>
            </a:endParaRPr>
          </a:p>
          <a:p>
            <a:pPr>
              <a:buFont typeface="Wingdings 2" panose="05020102010507070707" pitchFamily="18" charset="2"/>
              <a:buChar char="S"/>
            </a:pPr>
            <a:r>
              <a:rPr lang="fr-FR" sz="2000" dirty="0">
                <a:sym typeface="Wingdings 2" panose="05020102010507070707" pitchFamily="18" charset="2"/>
              </a:rPr>
              <a:t> Semaine</a:t>
            </a:r>
            <a:br>
              <a:rPr lang="fr-FR" sz="2000" dirty="0">
                <a:sym typeface="Wingdings 2" panose="05020102010507070707" pitchFamily="18" charset="2"/>
              </a:rPr>
            </a:br>
            <a:endParaRPr lang="fr-FR" sz="2000" dirty="0">
              <a:sym typeface="Wingdings 2" panose="05020102010507070707" pitchFamily="18" charset="2"/>
            </a:endParaRPr>
          </a:p>
          <a:p>
            <a:pPr marL="0" indent="0">
              <a:buNone/>
            </a:pPr>
            <a:r>
              <a:rPr lang="fr-FR" sz="2000" dirty="0">
                <a:sym typeface="Wingdings 2" panose="05020102010507070707" pitchFamily="18" charset="2"/>
              </a:rPr>
              <a:t> Quinzaine</a:t>
            </a:r>
            <a:br>
              <a:rPr lang="fr-FR" sz="2000" dirty="0">
                <a:sym typeface="Wingdings 2" panose="05020102010507070707" pitchFamily="18" charset="2"/>
              </a:rPr>
            </a:br>
            <a:endParaRPr lang="fr-FR" sz="2000" dirty="0">
              <a:sym typeface="Wingdings 2" panose="05020102010507070707" pitchFamily="18" charset="2"/>
            </a:endParaRPr>
          </a:p>
          <a:p>
            <a:pPr>
              <a:buFont typeface="Wingdings 2" panose="05020102010507070707" pitchFamily="18" charset="2"/>
              <a:buChar char="S"/>
            </a:pPr>
            <a:r>
              <a:rPr lang="fr-FR" sz="2000" dirty="0">
                <a:sym typeface="Wingdings 2" panose="05020102010507070707" pitchFamily="18" charset="2"/>
              </a:rPr>
              <a:t> Mois</a:t>
            </a:r>
            <a:br>
              <a:rPr lang="fr-FR" sz="2000" dirty="0">
                <a:sym typeface="Wingdings 2" panose="05020102010507070707" pitchFamily="18" charset="2"/>
              </a:rPr>
            </a:br>
            <a:endParaRPr lang="fr-FR" sz="2000" dirty="0">
              <a:sym typeface="Wingdings 2" panose="05020102010507070707" pitchFamily="18" charset="2"/>
            </a:endParaRPr>
          </a:p>
          <a:p>
            <a:pPr marL="0" indent="0">
              <a:buNone/>
            </a:pPr>
            <a:r>
              <a:rPr lang="fr-FR" sz="2000" dirty="0">
                <a:sym typeface="Wingdings 2" panose="05020102010507070707" pitchFamily="18" charset="2"/>
              </a:rPr>
              <a:t> Trimestre</a:t>
            </a:r>
            <a:br>
              <a:rPr lang="fr-FR" sz="2000" dirty="0">
                <a:sym typeface="Wingdings 2" panose="05020102010507070707" pitchFamily="18" charset="2"/>
              </a:rPr>
            </a:br>
            <a:endParaRPr lang="fr-FR" sz="2000" dirty="0">
              <a:sym typeface="Wingdings 2" panose="05020102010507070707" pitchFamily="18" charset="2"/>
            </a:endParaRPr>
          </a:p>
          <a:p>
            <a:pPr marL="0" indent="0">
              <a:buNone/>
            </a:pPr>
            <a:r>
              <a:rPr lang="fr-FR" sz="2000" dirty="0">
                <a:sym typeface="Wingdings 2" panose="05020102010507070707" pitchFamily="18" charset="2"/>
              </a:rPr>
              <a:t> Année</a:t>
            </a: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514355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70751" y="1882246"/>
            <a:ext cx="9028571" cy="4238095"/>
          </a:xfrm>
          <a:prstGeom prst="rect">
            <a:avLst/>
          </a:prstGeom>
        </p:spPr>
      </p:pic>
      <p:sp>
        <p:nvSpPr>
          <p:cNvPr id="13" name="Espace réservé du texte 12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Poser les étiquettes sur la partie correspondante de le fenêtre Outlook	1/3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Prendre ses repères</a:t>
            </a:r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Q1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Les différentes parties de l’écran de démarrage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8994853" y="6337115"/>
            <a:ext cx="2049797" cy="3077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400" dirty="0"/>
              <a:t>Barre d’outil accès rapide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2796606" y="6337115"/>
            <a:ext cx="990434" cy="3077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400" dirty="0"/>
              <a:t>Ruban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4091905" y="6337115"/>
            <a:ext cx="1728438" cy="3077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400" dirty="0"/>
              <a:t>Volet des dossiers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6125208" y="6337115"/>
            <a:ext cx="2564779" cy="3077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400" dirty="0"/>
              <a:t>Volet de visualisation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936625" y="6337115"/>
            <a:ext cx="1555116" cy="3077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400" dirty="0"/>
              <a:t>Barre des tâches</a:t>
            </a:r>
          </a:p>
        </p:txBody>
      </p:sp>
    </p:spTree>
    <p:extLst>
      <p:ext uri="{BB962C8B-B14F-4D97-AF65-F5344CB8AC3E}">
        <p14:creationId xmlns:p14="http://schemas.microsoft.com/office/powerpoint/2010/main" val="3218031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-4.79167E-6 2.22222E-6 L -0.64179 -0.6469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096" y="-323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250"/>
                            </p:stCondLst>
                            <p:childTnLst>
                              <p:par>
                                <p:cTn id="8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6 2.22222E-6 L 0.33646 -0.50996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823" y="-2550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250"/>
                            </p:stCondLst>
                            <p:childTnLst>
                              <p:par>
                                <p:cTn id="11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7 2.22222E-6 L -0.23398 -0.29329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706" y="-1467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6250"/>
                            </p:stCondLst>
                            <p:childTnLst>
                              <p:par>
                                <p:cTn id="14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6 2.22222E-6 L -0.07604 -0.23658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02" y="-118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8250"/>
                            </p:stCondLst>
                            <p:childTnLst>
                              <p:par>
                                <p:cTn id="17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2.22222E-6 L 0.58764 -0.28148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375" y="-1407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1" animBg="1"/>
      <p:bldP spid="9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/>
          <p:cNvSpPr>
            <a:spLocks noGrp="1"/>
          </p:cNvSpPr>
          <p:nvPr>
            <p:ph type="body" sz="quarter" idx="15"/>
          </p:nvPr>
        </p:nvSpPr>
        <p:spPr>
          <a:xfrm>
            <a:off x="1125415" y="1424285"/>
            <a:ext cx="9917723" cy="419699"/>
          </a:xfrm>
        </p:spPr>
        <p:txBody>
          <a:bodyPr/>
          <a:lstStyle/>
          <a:p>
            <a:r>
              <a:rPr lang="fr-FR" dirty="0"/>
              <a:t>Lors de la création de rendez-vous on peut :	5/7</a:t>
            </a:r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 calendrier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Q19</a:t>
            </a: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La visualisation du calendrier</a:t>
            </a:r>
          </a:p>
        </p:txBody>
      </p:sp>
      <p:sp>
        <p:nvSpPr>
          <p:cNvPr id="21" name="Espace réservé du contenu 7"/>
          <p:cNvSpPr txBox="1">
            <a:spLocks/>
          </p:cNvSpPr>
          <p:nvPr/>
        </p:nvSpPr>
        <p:spPr>
          <a:xfrm>
            <a:off x="936625" y="2331683"/>
            <a:ext cx="5397268" cy="3666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/>
          </a:p>
        </p:txBody>
      </p:sp>
      <p:sp>
        <p:nvSpPr>
          <p:cNvPr id="10" name="Espace réservé du contenu 7"/>
          <p:cNvSpPr txBox="1">
            <a:spLocks/>
          </p:cNvSpPr>
          <p:nvPr/>
        </p:nvSpPr>
        <p:spPr>
          <a:xfrm>
            <a:off x="1125416" y="2216680"/>
            <a:ext cx="7204546" cy="32808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 2" panose="05020102010507070707" pitchFamily="18" charset="2"/>
              <a:buChar char="S"/>
            </a:pPr>
            <a:r>
              <a:rPr lang="fr-FR" sz="2000" dirty="0">
                <a:sym typeface="Wingdings 2" panose="05020102010507070707" pitchFamily="18" charset="2"/>
              </a:rPr>
              <a:t> l'afficher comme "Occupé"</a:t>
            </a:r>
            <a:br>
              <a:rPr lang="fr-FR" sz="2000" dirty="0">
                <a:sym typeface="Wingdings 2" panose="05020102010507070707" pitchFamily="18" charset="2"/>
              </a:rPr>
            </a:br>
            <a:endParaRPr lang="fr-FR" sz="2000" dirty="0">
              <a:sym typeface="Wingdings 2" panose="05020102010507070707" pitchFamily="18" charset="2"/>
            </a:endParaRPr>
          </a:p>
          <a:p>
            <a:pPr>
              <a:buFont typeface="Wingdings 2" panose="05020102010507070707" pitchFamily="18" charset="2"/>
              <a:buChar char="S"/>
            </a:pPr>
            <a:r>
              <a:rPr lang="fr-FR" sz="2000" dirty="0">
                <a:sym typeface="Wingdings 2" panose="05020102010507070707" pitchFamily="18" charset="2"/>
              </a:rPr>
              <a:t> l'afficher comme "Provisoire"</a:t>
            </a:r>
            <a:br>
              <a:rPr lang="fr-FR" sz="2000" dirty="0">
                <a:sym typeface="Wingdings 2" panose="05020102010507070707" pitchFamily="18" charset="2"/>
              </a:rPr>
            </a:br>
            <a:endParaRPr lang="fr-FR" sz="2000" dirty="0">
              <a:sym typeface="Wingdings 2" panose="05020102010507070707" pitchFamily="18" charset="2"/>
            </a:endParaRPr>
          </a:p>
          <a:p>
            <a:pPr marL="0" indent="0">
              <a:buNone/>
            </a:pPr>
            <a:r>
              <a:rPr lang="fr-FR" sz="2000" dirty="0">
                <a:sym typeface="Wingdings 2" panose="05020102010507070707" pitchFamily="18" charset="2"/>
              </a:rPr>
              <a:t> l'afficher comme "En congé"</a:t>
            </a:r>
            <a:br>
              <a:rPr lang="fr-FR" sz="2000" dirty="0">
                <a:sym typeface="Wingdings 2" panose="05020102010507070707" pitchFamily="18" charset="2"/>
              </a:rPr>
            </a:br>
            <a:endParaRPr lang="fr-FR" sz="2000" dirty="0">
              <a:sym typeface="Wingdings 2" panose="05020102010507070707" pitchFamily="18" charset="2"/>
            </a:endParaRPr>
          </a:p>
          <a:p>
            <a:pPr>
              <a:buFont typeface="Wingdings 2" panose="05020102010507070707" pitchFamily="18" charset="2"/>
              <a:buChar char="S"/>
            </a:pPr>
            <a:r>
              <a:rPr lang="fr-FR" sz="2000" dirty="0">
                <a:sym typeface="Wingdings 2" panose="05020102010507070707" pitchFamily="18" charset="2"/>
              </a:rPr>
              <a:t> le classer comme privé pour en masquer le contenu</a:t>
            </a:r>
            <a:br>
              <a:rPr lang="fr-FR" sz="2000" dirty="0">
                <a:sym typeface="Wingdings 2" panose="05020102010507070707" pitchFamily="18" charset="2"/>
              </a:rPr>
            </a:br>
            <a:endParaRPr lang="fr-FR" sz="2000" dirty="0">
              <a:sym typeface="Wingdings 2" panose="05020102010507070707" pitchFamily="18" charset="2"/>
            </a:endParaRPr>
          </a:p>
          <a:p>
            <a:pPr>
              <a:buFont typeface="Wingdings 2" panose="05020102010507070707" pitchFamily="18" charset="2"/>
              <a:buChar char="S"/>
            </a:pPr>
            <a:r>
              <a:rPr lang="fr-FR" sz="2000" dirty="0">
                <a:sym typeface="Wingdings 2" panose="05020102010507070707" pitchFamily="18" charset="2"/>
              </a:rPr>
              <a:t>L'afficher comme "Absent du bureau"</a:t>
            </a: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364389386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/>
          <p:cNvSpPr>
            <a:spLocks noGrp="1"/>
          </p:cNvSpPr>
          <p:nvPr>
            <p:ph type="body" sz="quarter" idx="15"/>
          </p:nvPr>
        </p:nvSpPr>
        <p:spPr>
          <a:xfrm>
            <a:off x="1125415" y="1424285"/>
            <a:ext cx="9917723" cy="419699"/>
          </a:xfrm>
        </p:spPr>
        <p:txBody>
          <a:bodyPr/>
          <a:lstStyle/>
          <a:p>
            <a:r>
              <a:rPr lang="fr-FR" dirty="0"/>
              <a:t>Lorsqu'un rendez-vous concerne plusieurs personnes, il faut créer une réunion. Il est possible de :	6/7</a:t>
            </a:r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 calendrier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Q20</a:t>
            </a: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Créer et gérer une réunion</a:t>
            </a:r>
          </a:p>
        </p:txBody>
      </p:sp>
      <p:sp>
        <p:nvSpPr>
          <p:cNvPr id="21" name="Espace réservé du contenu 7"/>
          <p:cNvSpPr txBox="1">
            <a:spLocks/>
          </p:cNvSpPr>
          <p:nvPr/>
        </p:nvSpPr>
        <p:spPr>
          <a:xfrm>
            <a:off x="936625" y="2331683"/>
            <a:ext cx="5397268" cy="3666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/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3939230"/>
              </p:ext>
            </p:extLst>
          </p:nvPr>
        </p:nvGraphicFramePr>
        <p:xfrm>
          <a:off x="1125414" y="2314863"/>
          <a:ext cx="9917723" cy="37002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41581">
                  <a:extLst>
                    <a:ext uri="{9D8B030D-6E8A-4147-A177-3AD203B41FA5}">
                      <a16:colId xmlns:a16="http://schemas.microsoft.com/office/drawing/2014/main" val="1754014930"/>
                    </a:ext>
                  </a:extLst>
                </a:gridCol>
                <a:gridCol w="788071">
                  <a:extLst>
                    <a:ext uri="{9D8B030D-6E8A-4147-A177-3AD203B41FA5}">
                      <a16:colId xmlns:a16="http://schemas.microsoft.com/office/drawing/2014/main" val="2340565188"/>
                    </a:ext>
                  </a:extLst>
                </a:gridCol>
                <a:gridCol w="788071">
                  <a:extLst>
                    <a:ext uri="{9D8B030D-6E8A-4147-A177-3AD203B41FA5}">
                      <a16:colId xmlns:a16="http://schemas.microsoft.com/office/drawing/2014/main" val="599612290"/>
                    </a:ext>
                  </a:extLst>
                </a:gridCol>
              </a:tblGrid>
              <a:tr h="507249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</a:rPr>
                        <a:t>Vrai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</a:rPr>
                        <a:t>Faux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08837"/>
                  </a:ext>
                </a:extLst>
              </a:tr>
              <a:tr h="798246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</a:rPr>
                        <a:t>Transformer un</a:t>
                      </a:r>
                      <a:r>
                        <a:rPr lang="fr-FR" sz="2000" b="0" baseline="0" dirty="0">
                          <a:solidFill>
                            <a:schemeClr val="tx1"/>
                          </a:solidFill>
                        </a:rPr>
                        <a:t> rendez-vous en réunion en invitant des participants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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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3589587"/>
                  </a:ext>
                </a:extLst>
              </a:tr>
              <a:tr h="798246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</a:rPr>
                        <a:t>De vérifier la disponibilité des différents participants s'ils font partie</a:t>
                      </a:r>
                      <a:r>
                        <a:rPr lang="fr-FR" sz="2000" b="0" baseline="0" dirty="0">
                          <a:solidFill>
                            <a:schemeClr val="tx1"/>
                          </a:solidFill>
                        </a:rPr>
                        <a:t> de l'entreprise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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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7895928"/>
                  </a:ext>
                </a:extLst>
              </a:tr>
              <a:tr h="798246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</a:rPr>
                        <a:t>Pour chaque participant, de suivre les réponses des autres invités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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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4005636"/>
                  </a:ext>
                </a:extLst>
              </a:tr>
              <a:tr h="798246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</a:rPr>
                        <a:t>Pour chaque participant de répondre par un</a:t>
                      </a:r>
                      <a:r>
                        <a:rPr lang="fr-FR" sz="2000" b="0" baseline="0" dirty="0">
                          <a:solidFill>
                            <a:schemeClr val="tx1"/>
                          </a:solidFill>
                        </a:rPr>
                        <a:t> clic sur un bouton à une invitation à une réunion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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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06362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350433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/>
          <p:cNvSpPr>
            <a:spLocks noGrp="1"/>
          </p:cNvSpPr>
          <p:nvPr>
            <p:ph type="body" sz="quarter" idx="15"/>
          </p:nvPr>
        </p:nvSpPr>
        <p:spPr>
          <a:xfrm>
            <a:off x="1125415" y="1424285"/>
            <a:ext cx="9917723" cy="419699"/>
          </a:xfrm>
        </p:spPr>
        <p:txBody>
          <a:bodyPr/>
          <a:lstStyle/>
          <a:p>
            <a:r>
              <a:rPr lang="fr-FR" dirty="0"/>
              <a:t>Pour attribuer un de ses rendez-vous à une autre personne, il faut :	7/7</a:t>
            </a:r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 calendrier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Q21</a:t>
            </a: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Transférer un rendez-vous</a:t>
            </a:r>
          </a:p>
        </p:txBody>
      </p:sp>
      <p:sp>
        <p:nvSpPr>
          <p:cNvPr id="21" name="Espace réservé du contenu 7"/>
          <p:cNvSpPr txBox="1">
            <a:spLocks/>
          </p:cNvSpPr>
          <p:nvPr/>
        </p:nvSpPr>
        <p:spPr>
          <a:xfrm>
            <a:off x="936625" y="2331683"/>
            <a:ext cx="5397268" cy="3666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/>
          </a:p>
        </p:txBody>
      </p:sp>
      <p:sp>
        <p:nvSpPr>
          <p:cNvPr id="22" name="Espace réservé du contenu 7"/>
          <p:cNvSpPr txBox="1">
            <a:spLocks/>
          </p:cNvSpPr>
          <p:nvPr/>
        </p:nvSpPr>
        <p:spPr>
          <a:xfrm>
            <a:off x="1107219" y="2226181"/>
            <a:ext cx="10088319" cy="29145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000" dirty="0"/>
              <a:t>Ouvrir le rendez-vous et cliquer sur le bouton transférer</a:t>
            </a:r>
            <a:br>
              <a:rPr lang="fr-FR" sz="2000" dirty="0">
                <a:sym typeface="Wingdings" panose="05000000000000000000" pitchFamily="2" charset="2"/>
              </a:rPr>
            </a:br>
            <a:endParaRPr lang="fr-FR" sz="2000" dirty="0">
              <a:sym typeface="Wingdings" panose="05000000000000000000" pitchFamily="2" charset="2"/>
            </a:endParaRPr>
          </a:p>
          <a:p>
            <a:r>
              <a:rPr lang="fr-FR" sz="2000" u="sng" dirty="0">
                <a:sym typeface="Wingdings" panose="05000000000000000000" pitchFamily="2" charset="2"/>
              </a:rPr>
              <a:t>Se positionner sur le rendez-vous dans le calendrier et cliquer sur le bouton transférer</a:t>
            </a:r>
            <a:br>
              <a:rPr lang="fr-FR" sz="2000" u="sng" dirty="0">
                <a:sym typeface="Wingdings" panose="05000000000000000000" pitchFamily="2" charset="2"/>
              </a:rPr>
            </a:br>
            <a:endParaRPr lang="fr-FR" sz="2000" u="sng" dirty="0">
              <a:sym typeface="Wingdings" panose="05000000000000000000" pitchFamily="2" charset="2"/>
            </a:endParaRPr>
          </a:p>
          <a:p>
            <a:r>
              <a:rPr lang="fr-FR" sz="2000" dirty="0">
                <a:sym typeface="Wingdings" panose="05000000000000000000" pitchFamily="2" charset="2"/>
              </a:rPr>
              <a:t>Envoyer un courrier à l'autre personne et lui indiquer le rendez-vous</a:t>
            </a:r>
            <a:br>
              <a:rPr lang="fr-FR" sz="2000" dirty="0">
                <a:sym typeface="Wingdings" panose="05000000000000000000" pitchFamily="2" charset="2"/>
              </a:rPr>
            </a:br>
            <a:endParaRPr lang="fr-FR" sz="2000" dirty="0">
              <a:sym typeface="Wingdings" panose="05000000000000000000" pitchFamily="2" charset="2"/>
            </a:endParaRPr>
          </a:p>
          <a:p>
            <a:r>
              <a:rPr lang="fr-FR" sz="2000" dirty="0">
                <a:sym typeface="Wingdings" panose="05000000000000000000" pitchFamily="2" charset="2"/>
              </a:rPr>
              <a:t>Se positionner dans le calendrier et cliquer sur le bouton Envoyer le calendrier électronique</a:t>
            </a:r>
            <a:br>
              <a:rPr lang="fr-FR" dirty="0">
                <a:sym typeface="Wingdings" panose="05000000000000000000" pitchFamily="2" charset="2"/>
              </a:rPr>
            </a:br>
            <a:endParaRPr lang="fr-FR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423610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ce réservé du texte 12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Outlook propose des boutons pour accéder aux différentes fonctionnalités. Quel bouton permet d'accéder à quoi ?	2/3 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Prendre ses repères</a:t>
            </a:r>
            <a:endParaRPr lang="fr-FR" sz="1600" dirty="0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Q2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Les différents chapitres</a:t>
            </a:r>
          </a:p>
        </p:txBody>
      </p:sp>
      <p:sp>
        <p:nvSpPr>
          <p:cNvPr id="42" name="Espace réservé du contenu 3"/>
          <p:cNvSpPr>
            <a:spLocks noGrp="1"/>
          </p:cNvSpPr>
          <p:nvPr>
            <p:ph sz="half" idx="2"/>
          </p:nvPr>
        </p:nvSpPr>
        <p:spPr>
          <a:xfrm>
            <a:off x="7442038" y="2718406"/>
            <a:ext cx="3392033" cy="3087430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fr-FR" sz="2000" dirty="0"/>
              <a:t>Le calendrier</a:t>
            </a:r>
          </a:p>
          <a:p>
            <a:pPr>
              <a:lnSpc>
                <a:spcPct val="200000"/>
              </a:lnSpc>
            </a:pPr>
            <a:r>
              <a:rPr lang="fr-FR" sz="2000" dirty="0"/>
              <a:t>Les personnes (contacts)</a:t>
            </a:r>
          </a:p>
          <a:p>
            <a:pPr>
              <a:lnSpc>
                <a:spcPct val="200000"/>
              </a:lnSpc>
            </a:pPr>
            <a:r>
              <a:rPr lang="fr-FR" sz="2000" dirty="0"/>
              <a:t>Les tâches</a:t>
            </a:r>
          </a:p>
          <a:p>
            <a:pPr>
              <a:lnSpc>
                <a:spcPct val="200000"/>
              </a:lnSpc>
            </a:pPr>
            <a:r>
              <a:rPr lang="fr-FR" sz="2000" dirty="0"/>
              <a:t>Le courrier</a:t>
            </a:r>
          </a:p>
        </p:txBody>
      </p:sp>
      <p:pic>
        <p:nvPicPr>
          <p:cNvPr id="1026" name="Picture 2" descr="C:\Users\EFPREM~1\AppData\Local\Temp\SNAGHTML671cbf13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0255" y="5248275"/>
            <a:ext cx="371475" cy="247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EFPREM~1\AppData\Local\Temp\SNAGHTML672376dd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0255" y="4457701"/>
            <a:ext cx="333375" cy="257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EFPREM~1\AppData\Local\Temp\SNAGHTML672447aa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0255" y="3667126"/>
            <a:ext cx="381000" cy="257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C:\Users\EFPREM~1\AppData\Local\Temp\SNAGHTML6724f6b7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0255" y="2867026"/>
            <a:ext cx="371475" cy="266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3" name="Connecteur droit avec flèche 62"/>
          <p:cNvCxnSpPr/>
          <p:nvPr/>
        </p:nvCxnSpPr>
        <p:spPr>
          <a:xfrm>
            <a:off x="2788268" y="2966240"/>
            <a:ext cx="4653770" cy="2405860"/>
          </a:xfrm>
          <a:prstGeom prst="straightConnector1">
            <a:avLst/>
          </a:prstGeom>
          <a:ln w="12700">
            <a:solidFill>
              <a:schemeClr val="tx1"/>
            </a:soli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onnecteur droit avec flèche 64"/>
          <p:cNvCxnSpPr/>
          <p:nvPr/>
        </p:nvCxnSpPr>
        <p:spPr>
          <a:xfrm flipV="1">
            <a:off x="2826368" y="3133726"/>
            <a:ext cx="4625195" cy="661987"/>
          </a:xfrm>
          <a:prstGeom prst="straightConnector1">
            <a:avLst/>
          </a:prstGeom>
          <a:ln w="12700">
            <a:solidFill>
              <a:schemeClr val="tx1"/>
            </a:soli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onnecteur droit avec flèche 65"/>
          <p:cNvCxnSpPr/>
          <p:nvPr/>
        </p:nvCxnSpPr>
        <p:spPr>
          <a:xfrm flipV="1">
            <a:off x="2778743" y="3924301"/>
            <a:ext cx="4606176" cy="661988"/>
          </a:xfrm>
          <a:prstGeom prst="straightConnector1">
            <a:avLst/>
          </a:prstGeom>
          <a:ln w="12700">
            <a:solidFill>
              <a:schemeClr val="tx1"/>
            </a:soli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necteur droit avec flèche 68"/>
          <p:cNvCxnSpPr/>
          <p:nvPr/>
        </p:nvCxnSpPr>
        <p:spPr>
          <a:xfrm flipV="1">
            <a:off x="2826368" y="4586288"/>
            <a:ext cx="4596651" cy="785813"/>
          </a:xfrm>
          <a:prstGeom prst="straightConnector1">
            <a:avLst/>
          </a:prstGeom>
          <a:ln w="12700">
            <a:solidFill>
              <a:schemeClr val="tx1"/>
            </a:soli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3206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658937" y="2777321"/>
            <a:ext cx="6938653" cy="2742532"/>
          </a:xfrm>
        </p:spPr>
        <p:txBody>
          <a:bodyPr>
            <a:normAutofit/>
          </a:bodyPr>
          <a:lstStyle/>
          <a:p>
            <a:r>
              <a:rPr lang="fr-FR" sz="2000" dirty="0"/>
              <a:t>La liste des rendez-vous / réunions à venir</a:t>
            </a:r>
            <a:br>
              <a:rPr lang="fr-FR" sz="2000" dirty="0"/>
            </a:br>
            <a:endParaRPr lang="fr-FR" sz="2000" dirty="0"/>
          </a:p>
          <a:p>
            <a:r>
              <a:rPr lang="fr-FR" sz="2000" dirty="0"/>
              <a:t>La liste des personnes / contacts récemment contactés</a:t>
            </a:r>
            <a:br>
              <a:rPr lang="fr-FR" sz="2000" dirty="0"/>
            </a:br>
            <a:endParaRPr lang="fr-FR" sz="2000" dirty="0"/>
          </a:p>
          <a:p>
            <a:r>
              <a:rPr lang="fr-FR" sz="2000" dirty="0"/>
              <a:t>La liste des tâches en cours</a:t>
            </a:r>
            <a:br>
              <a:rPr lang="fr-FR" sz="2000" dirty="0"/>
            </a:br>
            <a:endParaRPr lang="fr-FR" sz="2000" dirty="0"/>
          </a:p>
          <a:p>
            <a:r>
              <a:rPr lang="fr-FR" sz="2000" u="sng" dirty="0"/>
              <a:t>La liste des courriers reçus</a:t>
            </a:r>
          </a:p>
        </p:txBody>
      </p:sp>
      <p:sp>
        <p:nvSpPr>
          <p:cNvPr id="1033" name="Espace réservé du texte 1032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En standard, au démarrage Outlook affiche :	3/3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Prendre ses repères</a:t>
            </a:r>
          </a:p>
        </p:txBody>
      </p:sp>
      <p:sp>
        <p:nvSpPr>
          <p:cNvPr id="1031" name="Espace réservé du texte 1030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Q3</a:t>
            </a:r>
          </a:p>
        </p:txBody>
      </p:sp>
      <p:sp>
        <p:nvSpPr>
          <p:cNvPr id="1032" name="Espace réservé du texte 103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Le démarrage</a:t>
            </a:r>
          </a:p>
        </p:txBody>
      </p:sp>
    </p:spTree>
    <p:extLst>
      <p:ext uri="{BB962C8B-B14F-4D97-AF65-F5344CB8AC3E}">
        <p14:creationId xmlns:p14="http://schemas.microsoft.com/office/powerpoint/2010/main" val="2611926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Les courriers reçus non lus sont repérables grâce à :	1/7</a:t>
            </a:r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 courrier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Q4</a:t>
            </a: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Reconnaître les courriers</a:t>
            </a:r>
          </a:p>
        </p:txBody>
      </p:sp>
      <p:graphicFrame>
        <p:nvGraphicFramePr>
          <p:cNvPr id="10" name="Tableau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7168247"/>
              </p:ext>
            </p:extLst>
          </p:nvPr>
        </p:nvGraphicFramePr>
        <p:xfrm>
          <a:off x="1658937" y="2325161"/>
          <a:ext cx="9694860" cy="37002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54136">
                  <a:extLst>
                    <a:ext uri="{9D8B030D-6E8A-4147-A177-3AD203B41FA5}">
                      <a16:colId xmlns:a16="http://schemas.microsoft.com/office/drawing/2014/main" val="1754014930"/>
                    </a:ext>
                  </a:extLst>
                </a:gridCol>
                <a:gridCol w="770362">
                  <a:extLst>
                    <a:ext uri="{9D8B030D-6E8A-4147-A177-3AD203B41FA5}">
                      <a16:colId xmlns:a16="http://schemas.microsoft.com/office/drawing/2014/main" val="2340565188"/>
                    </a:ext>
                  </a:extLst>
                </a:gridCol>
                <a:gridCol w="770362">
                  <a:extLst>
                    <a:ext uri="{9D8B030D-6E8A-4147-A177-3AD203B41FA5}">
                      <a16:colId xmlns:a16="http://schemas.microsoft.com/office/drawing/2014/main" val="599612290"/>
                    </a:ext>
                  </a:extLst>
                </a:gridCol>
              </a:tblGrid>
              <a:tr h="507249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</a:rPr>
                        <a:t>Vrai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</a:rPr>
                        <a:t>Faux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08837"/>
                  </a:ext>
                </a:extLst>
              </a:tr>
              <a:tr h="798246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</a:rPr>
                        <a:t>Ils apparaissent en caractères gras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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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3589587"/>
                  </a:ext>
                </a:extLst>
              </a:tr>
              <a:tr h="798246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</a:rPr>
                        <a:t>Le nombre de courriers non lus apparait en face du dossier "Boite de réception"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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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7895928"/>
                  </a:ext>
                </a:extLst>
              </a:tr>
              <a:tr h="798246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</a:rPr>
                        <a:t>Le nombre de courriers non lus apparait dans la barre de tâches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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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4005636"/>
                  </a:ext>
                </a:extLst>
              </a:tr>
              <a:tr h="798246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</a:rPr>
                        <a:t>Ils apparaissent dans le volet de visualisation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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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06362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77075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Pour répondre à l'expéditeur d'un courrier, il faut :	2/7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Le courrier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1658937" y="2330606"/>
            <a:ext cx="9387468" cy="3423424"/>
          </a:xfrm>
        </p:spPr>
        <p:txBody>
          <a:bodyPr>
            <a:normAutofit/>
          </a:bodyPr>
          <a:lstStyle/>
          <a:p>
            <a:r>
              <a:rPr lang="fr-FR" sz="2000" dirty="0"/>
              <a:t>Cliquer sur le bouton Répondre à tous</a:t>
            </a:r>
            <a:br>
              <a:rPr lang="fr-FR" sz="2000" dirty="0"/>
            </a:br>
            <a:endParaRPr lang="fr-FR" sz="2000" dirty="0"/>
          </a:p>
          <a:p>
            <a:r>
              <a:rPr lang="fr-FR" sz="2000" dirty="0"/>
              <a:t>Cliquer sur le bouton transférer</a:t>
            </a:r>
            <a:br>
              <a:rPr lang="fr-FR" sz="2000" dirty="0"/>
            </a:br>
            <a:endParaRPr lang="fr-FR" sz="2000" dirty="0"/>
          </a:p>
          <a:p>
            <a:r>
              <a:rPr lang="fr-FR" sz="2000" u="sng" dirty="0"/>
              <a:t>Cliquer sur le bouton Répondre</a:t>
            </a:r>
            <a:br>
              <a:rPr lang="fr-FR" sz="2000" dirty="0"/>
            </a:br>
            <a:endParaRPr lang="fr-FR" sz="2000" dirty="0"/>
          </a:p>
          <a:p>
            <a:r>
              <a:rPr lang="fr-FR" sz="2000" dirty="0"/>
              <a:t>Rédiger un nouveau courrier avec l'expéditeur comme destinataire</a:t>
            </a:r>
            <a:br>
              <a:rPr lang="fr-FR" sz="2000" dirty="0"/>
            </a:br>
            <a:endParaRPr lang="fr-FR" sz="2000" dirty="0"/>
          </a:p>
          <a:p>
            <a:r>
              <a:rPr lang="fr-FR" sz="2000" dirty="0"/>
              <a:t>Cliquer sur le bouton Déplacer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Q5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Répondre à un courrier</a:t>
            </a:r>
          </a:p>
        </p:txBody>
      </p:sp>
    </p:spTree>
    <p:extLst>
      <p:ext uri="{BB962C8B-B14F-4D97-AF65-F5344CB8AC3E}">
        <p14:creationId xmlns:p14="http://schemas.microsoft.com/office/powerpoint/2010/main" val="3985551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Lors de l'envoi d'un courrier : 	3/7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 courrier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Q6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Envoyer des courriers</a:t>
            </a:r>
          </a:p>
        </p:txBody>
      </p:sp>
      <p:graphicFrame>
        <p:nvGraphicFramePr>
          <p:cNvPr id="17" name="Tableau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2893468"/>
              </p:ext>
            </p:extLst>
          </p:nvPr>
        </p:nvGraphicFramePr>
        <p:xfrm>
          <a:off x="1658937" y="2325161"/>
          <a:ext cx="9694860" cy="37002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54136">
                  <a:extLst>
                    <a:ext uri="{9D8B030D-6E8A-4147-A177-3AD203B41FA5}">
                      <a16:colId xmlns:a16="http://schemas.microsoft.com/office/drawing/2014/main" val="1754014930"/>
                    </a:ext>
                  </a:extLst>
                </a:gridCol>
                <a:gridCol w="770362">
                  <a:extLst>
                    <a:ext uri="{9D8B030D-6E8A-4147-A177-3AD203B41FA5}">
                      <a16:colId xmlns:a16="http://schemas.microsoft.com/office/drawing/2014/main" val="2340565188"/>
                    </a:ext>
                  </a:extLst>
                </a:gridCol>
                <a:gridCol w="770362">
                  <a:extLst>
                    <a:ext uri="{9D8B030D-6E8A-4147-A177-3AD203B41FA5}">
                      <a16:colId xmlns:a16="http://schemas.microsoft.com/office/drawing/2014/main" val="599612290"/>
                    </a:ext>
                  </a:extLst>
                </a:gridCol>
              </a:tblGrid>
              <a:tr h="507249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</a:rPr>
                        <a:t>Vrai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</a:rPr>
                        <a:t>Faux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08837"/>
                  </a:ext>
                </a:extLst>
              </a:tr>
              <a:tr h="798246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</a:rPr>
                        <a:t>Le courrier transite par</a:t>
                      </a:r>
                      <a:r>
                        <a:rPr lang="fr-FR" sz="2000" b="0" baseline="0" dirty="0">
                          <a:solidFill>
                            <a:schemeClr val="tx1"/>
                          </a:solidFill>
                        </a:rPr>
                        <a:t> la boite d'envoi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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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3589587"/>
                  </a:ext>
                </a:extLst>
              </a:tr>
              <a:tr h="798246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</a:rPr>
                        <a:t>Une copie du courrier envoyé est stockée dans les éléments envoyés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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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7895928"/>
                  </a:ext>
                </a:extLst>
              </a:tr>
              <a:tr h="798246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</a:rPr>
                        <a:t>Une fois envoyé le courrier est supprimé, il faut penser à faire une copie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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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4005636"/>
                  </a:ext>
                </a:extLst>
              </a:tr>
              <a:tr h="798246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</a:rPr>
                        <a:t>Il faut obligatoirement renseigner un objet, dans le cas contraire on ne peut pas envoyer le courrier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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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06362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82792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385763"/>
          </a:xfrm>
        </p:spPr>
        <p:txBody>
          <a:bodyPr/>
          <a:lstStyle/>
          <a:p>
            <a:r>
              <a:rPr lang="fr-FR" dirty="0"/>
              <a:t>Les destinataires de ce type de courrier sauront :      	4/7 </a:t>
            </a:r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2931840" y="93741"/>
            <a:ext cx="8164551" cy="671938"/>
          </a:xfrm>
        </p:spPr>
        <p:txBody>
          <a:bodyPr/>
          <a:lstStyle/>
          <a:p>
            <a:r>
              <a:rPr lang="fr-FR" dirty="0"/>
              <a:t>Le courrier</a:t>
            </a: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Q7</a:t>
            </a: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Adresser à différents types de destinataires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921" y="2053982"/>
            <a:ext cx="6000000" cy="2447619"/>
          </a:xfrm>
          <a:prstGeom prst="rect">
            <a:avLst/>
          </a:prstGeom>
        </p:spPr>
      </p:pic>
      <p:graphicFrame>
        <p:nvGraphicFramePr>
          <p:cNvPr id="9" name="Tableau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2672457"/>
              </p:ext>
            </p:extLst>
          </p:nvPr>
        </p:nvGraphicFramePr>
        <p:xfrm>
          <a:off x="6278138" y="2554589"/>
          <a:ext cx="5651265" cy="38276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16964">
                  <a:extLst>
                    <a:ext uri="{9D8B030D-6E8A-4147-A177-3AD203B41FA5}">
                      <a16:colId xmlns:a16="http://schemas.microsoft.com/office/drawing/2014/main" val="1754014930"/>
                    </a:ext>
                  </a:extLst>
                </a:gridCol>
                <a:gridCol w="485247">
                  <a:extLst>
                    <a:ext uri="{9D8B030D-6E8A-4147-A177-3AD203B41FA5}">
                      <a16:colId xmlns:a16="http://schemas.microsoft.com/office/drawing/2014/main" val="2340565188"/>
                    </a:ext>
                  </a:extLst>
                </a:gridCol>
                <a:gridCol w="449054">
                  <a:extLst>
                    <a:ext uri="{9D8B030D-6E8A-4147-A177-3AD203B41FA5}">
                      <a16:colId xmlns:a16="http://schemas.microsoft.com/office/drawing/2014/main" val="599612290"/>
                    </a:ext>
                  </a:extLst>
                </a:gridCol>
              </a:tblGrid>
              <a:tr h="634660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</a:rPr>
                        <a:t>Vrai</a:t>
                      </a:r>
                    </a:p>
                  </a:txBody>
                  <a:tcPr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</a:rPr>
                        <a:t>Faux</a:t>
                      </a:r>
                    </a:p>
                  </a:txBody>
                  <a:tcPr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08837"/>
                  </a:ext>
                </a:extLst>
              </a:tr>
              <a:tr h="798246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</a:rPr>
                        <a:t>Tout le monde sait qui est l'expéditeur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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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3589587"/>
                  </a:ext>
                </a:extLst>
              </a:tr>
              <a:tr h="798246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</a:rPr>
                        <a:t>René</a:t>
                      </a:r>
                      <a:r>
                        <a:rPr lang="fr-FR" sz="2000" b="0" baseline="0" dirty="0">
                          <a:solidFill>
                            <a:schemeClr val="tx1"/>
                          </a:solidFill>
                        </a:rPr>
                        <a:t> sait que Gérard est destinataire du courrier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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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4846362"/>
                  </a:ext>
                </a:extLst>
              </a:tr>
              <a:tr h="798246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</a:rPr>
                        <a:t>Agathe sait que Debby est en copie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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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7895928"/>
                  </a:ext>
                </a:extLst>
              </a:tr>
              <a:tr h="798246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</a:rPr>
                        <a:t>Agathe et Debby savent que Gérard et René sont destinataires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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2000" b="0" dirty="0">
                          <a:solidFill>
                            <a:schemeClr val="tx1"/>
                          </a:solidFill>
                          <a:sym typeface="Wingdings 2" panose="05020102010507070707" pitchFamily="18" charset="2"/>
                        </a:rPr>
                        <a:t></a:t>
                      </a:r>
                      <a:endParaRPr lang="fr-FR" sz="2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40056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04877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Espace réservé du contenu 15"/>
          <p:cNvSpPr>
            <a:spLocks noGrp="1"/>
          </p:cNvSpPr>
          <p:nvPr>
            <p:ph sz="half" idx="2"/>
          </p:nvPr>
        </p:nvSpPr>
        <p:spPr>
          <a:xfrm>
            <a:off x="6506367" y="2395458"/>
            <a:ext cx="5181600" cy="3222702"/>
          </a:xfrm>
        </p:spPr>
        <p:txBody>
          <a:bodyPr>
            <a:normAutofit/>
          </a:bodyPr>
          <a:lstStyle/>
          <a:p>
            <a:r>
              <a:rPr lang="fr-FR" sz="2000" dirty="0"/>
              <a:t>Cliquer droit dans l'en-tête du courrier / Insertion / pièce jointe</a:t>
            </a:r>
            <a:br>
              <a:rPr lang="fr-FR" sz="2000" dirty="0"/>
            </a:br>
            <a:endParaRPr lang="fr-FR" sz="2000" dirty="0"/>
          </a:p>
          <a:p>
            <a:r>
              <a:rPr lang="fr-FR" sz="2000" u="sng" dirty="0"/>
              <a:t>Onglet Message / Pièce jointe</a:t>
            </a:r>
            <a:br>
              <a:rPr lang="fr-FR" sz="2000" u="sng" dirty="0"/>
            </a:br>
            <a:endParaRPr lang="fr-FR" sz="2000" u="sng" dirty="0"/>
          </a:p>
          <a:p>
            <a:r>
              <a:rPr lang="fr-FR" sz="2000" dirty="0"/>
              <a:t>Cliquer droit dans le corps du message/ Insertion / pièce jointe</a:t>
            </a:r>
            <a:br>
              <a:rPr lang="fr-FR" sz="2000" dirty="0"/>
            </a:br>
            <a:endParaRPr lang="fr-FR" sz="2000" dirty="0"/>
          </a:p>
          <a:p>
            <a:r>
              <a:rPr lang="fr-FR" sz="2000" dirty="0"/>
              <a:t>Onglet Fichier / Joindre un fichier</a:t>
            </a:r>
          </a:p>
          <a:p>
            <a:endParaRPr lang="fr-FR" sz="2000" u="sng" dirty="0"/>
          </a:p>
        </p:txBody>
      </p:sp>
      <p:sp>
        <p:nvSpPr>
          <p:cNvPr id="17" name="Espace réservé du texte 1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Pour joindre des fichiers comme dans le mail ci-dessous, il faut:	5/7</a:t>
            </a:r>
          </a:p>
        </p:txBody>
      </p:sp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 courrier</a:t>
            </a:r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Q8</a:t>
            </a:r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Joindre un fichier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1148" y="2395458"/>
            <a:ext cx="5771429" cy="3047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463088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3585</TotalTime>
  <Words>1046</Words>
  <Application>Microsoft Office PowerPoint</Application>
  <PresentationFormat>Grand écran</PresentationFormat>
  <Paragraphs>311</Paragraphs>
  <Slides>22</Slides>
  <Notes>22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22</vt:i4>
      </vt:variant>
    </vt:vector>
  </HeadingPairs>
  <TitlesOfParts>
    <vt:vector size="28" baseType="lpstr">
      <vt:lpstr>Arial</vt:lpstr>
      <vt:lpstr>Calibri</vt:lpstr>
      <vt:lpstr>Calibri Light</vt:lpstr>
      <vt:lpstr>Wingdings</vt:lpstr>
      <vt:lpstr>Wingdings 2</vt:lpstr>
      <vt:lpstr>Thème Office</vt:lpstr>
      <vt:lpstr>Niveau 1</vt:lpstr>
      <vt:lpstr>Prendre ses repères</vt:lpstr>
      <vt:lpstr>Prendre ses repères</vt:lpstr>
      <vt:lpstr>Prendre ses repères</vt:lpstr>
      <vt:lpstr>Le courrier</vt:lpstr>
      <vt:lpstr>Le courrier</vt:lpstr>
      <vt:lpstr>Le courrier</vt:lpstr>
      <vt:lpstr>Le courrier</vt:lpstr>
      <vt:lpstr>Le courrier</vt:lpstr>
      <vt:lpstr>Le courrier</vt:lpstr>
      <vt:lpstr>Le courrier</vt:lpstr>
      <vt:lpstr>Les contacts / personnes</vt:lpstr>
      <vt:lpstr>Les contacts / personnes</vt:lpstr>
      <vt:lpstr>Les contacts / personnes</vt:lpstr>
      <vt:lpstr>Les contacts / personnes</vt:lpstr>
      <vt:lpstr>Le calendrier</vt:lpstr>
      <vt:lpstr>Le calendrier</vt:lpstr>
      <vt:lpstr>Le calendrier</vt:lpstr>
      <vt:lpstr>Le calendrier</vt:lpstr>
      <vt:lpstr>Le calendrier</vt:lpstr>
      <vt:lpstr>Le calendrier</vt:lpstr>
      <vt:lpstr>Le calendrier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Niveau 1</dc:title>
  <dc:creator>Efpremium01</dc:creator>
  <cp:lastModifiedBy>Pierre Scotto</cp:lastModifiedBy>
  <cp:revision>149</cp:revision>
  <cp:lastPrinted>2016-03-07T14:30:10Z</cp:lastPrinted>
  <dcterms:created xsi:type="dcterms:W3CDTF">2016-03-07T07:34:20Z</dcterms:created>
  <dcterms:modified xsi:type="dcterms:W3CDTF">2016-09-15T12:44:38Z</dcterms:modified>
</cp:coreProperties>
</file>